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19.12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86" r:id="rId31"/>
  </p:sldIdLst>
  <p:sldSz cx="12192000" cy="6858000"/>
  <p:notesSz cx="6858000" cy="9144000"/>
  <p:custDataLst>
    <p:tags r:id="rId32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5" autoAdjust="0"/>
    <p:restoredTop sz="94660"/>
  </p:normalViewPr>
  <p:slideViewPr>
    <p:cSldViewPr snapToGrid="0">
      <p:cViewPr varScale="1">
        <p:scale>
          <a:sx n="75" d="100"/>
          <a:sy n="75" d="100"/>
        </p:scale>
        <p:origin x="55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" Type="http://schemas.openxmlformats.org/officeDocument/2006/relationships/slide" Target="slides/slide1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" Type="http://schemas.openxmlformats.org/officeDocument/2006/relationships/slide" Target="slides/slide2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tags" Target="tags/tag1.xml" /><Relationship Id="rId33" Type="http://schemas.openxmlformats.org/officeDocument/2006/relationships/presProps" Target="presProps.xml" /><Relationship Id="rId34" Type="http://schemas.openxmlformats.org/officeDocument/2006/relationships/viewProps" Target="viewProps.xml" /><Relationship Id="rId35" Type="http://schemas.openxmlformats.org/officeDocument/2006/relationships/theme" Target="theme/theme1.xml" /><Relationship Id="rId36" Type="http://schemas.openxmlformats.org/officeDocument/2006/relationships/tableStyles" Target="tableStyles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F034-E06F-442B-A99C-365E2BD13CE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17C52-3327-4103-AF07-1FF9B57CB2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115125"/>
      </p:ext>
    </p:extLst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F034-E06F-442B-A99C-365E2BD13CE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17C52-3327-4103-AF07-1FF9B57CB2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67091"/>
      </p:ext>
    </p:extLst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F034-E06F-442B-A99C-365E2BD13CE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17C52-3327-4103-AF07-1FF9B57CB2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5625791"/>
      </p:ext>
    </p:extLst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F034-E06F-442B-A99C-365E2BD13CE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17C52-3327-4103-AF07-1FF9B57CB2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2867667"/>
      </p:ext>
    </p:extLst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F034-E06F-442B-A99C-365E2BD13CE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17C52-3327-4103-AF07-1FF9B57CB2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7215583"/>
      </p:ext>
    </p:extLst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F034-E06F-442B-A99C-365E2BD13CE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17C52-3327-4103-AF07-1FF9B57CB2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3428736"/>
      </p:ext>
    </p:extLst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FF034-E06F-442B-A99C-365E2BD13CE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17C52-3327-4103-AF07-1FF9B57CB2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29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e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Relationship Id="rId3" Type="http://schemas.openxmlformats.org/officeDocument/2006/relationships/image" Target="../media/image21.jpeg" /><Relationship Id="rId4" Type="http://schemas.openxmlformats.org/officeDocument/2006/relationships/image" Target="../media/image22.jpeg" /><Relationship Id="rId5" Type="http://schemas.openxmlformats.org/officeDocument/2006/relationships/image" Target="../media/image23.jpeg" /><Relationship Id="rId6" Type="http://schemas.openxmlformats.org/officeDocument/2006/relationships/image" Target="../media/image24.jpeg" /><Relationship Id="rId7" Type="http://schemas.openxmlformats.org/officeDocument/2006/relationships/image" Target="../media/image25.jpeg" /><Relationship Id="rId8" Type="http://schemas.openxmlformats.org/officeDocument/2006/relationships/image" Target="../media/image26.jpe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27.jpeg" /><Relationship Id="rId3" Type="http://schemas.openxmlformats.org/officeDocument/2006/relationships/image" Target="../media/image28.jpe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29.jpeg" /><Relationship Id="rId3" Type="http://schemas.openxmlformats.org/officeDocument/2006/relationships/image" Target="../media/image30.jpeg" /><Relationship Id="rId4" Type="http://schemas.openxmlformats.org/officeDocument/2006/relationships/image" Target="../media/image31.jpe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32.jpeg" /><Relationship Id="rId3" Type="http://schemas.openxmlformats.org/officeDocument/2006/relationships/image" Target="../media/image33.jpeg" /><Relationship Id="rId4" Type="http://schemas.openxmlformats.org/officeDocument/2006/relationships/image" Target="../media/image34.jpe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35.jpeg" /><Relationship Id="rId3" Type="http://schemas.openxmlformats.org/officeDocument/2006/relationships/image" Target="../media/image36.jpeg" /><Relationship Id="rId4" Type="http://schemas.openxmlformats.org/officeDocument/2006/relationships/image" Target="../media/image37.jpeg" /><Relationship Id="rId5" Type="http://schemas.openxmlformats.org/officeDocument/2006/relationships/image" Target="../media/image38.jpe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jpe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image" Target="../media/image40.jpeg" /><Relationship Id="rId3" Type="http://schemas.openxmlformats.org/officeDocument/2006/relationships/image" Target="../media/image41.jpeg" /><Relationship Id="rId4" Type="http://schemas.openxmlformats.org/officeDocument/2006/relationships/image" Target="../media/image42.jpeg" /><Relationship Id="rId5" Type="http://schemas.openxmlformats.org/officeDocument/2006/relationships/image" Target="../media/image43.jpeg" /><Relationship Id="rId6" Type="http://schemas.openxmlformats.org/officeDocument/2006/relationships/image" Target="../media/image44.jpeg" /><Relationship Id="rId7" Type="http://schemas.openxmlformats.org/officeDocument/2006/relationships/image" Target="../media/image45.jpeg" /><Relationship Id="rId8" Type="http://schemas.openxmlformats.org/officeDocument/2006/relationships/image" Target="../media/image46.jpeg" /><Relationship Id="rId9" Type="http://schemas.openxmlformats.org/officeDocument/2006/relationships/image" Target="../media/image47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48.jpeg" /><Relationship Id="rId3" Type="http://schemas.openxmlformats.org/officeDocument/2006/relationships/image" Target="../media/image49.jpeg" /><Relationship Id="rId4" Type="http://schemas.openxmlformats.org/officeDocument/2006/relationships/image" Target="../media/image50.jpeg" /><Relationship Id="rId5" Type="http://schemas.openxmlformats.org/officeDocument/2006/relationships/image" Target="../media/image51.jpe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eg" /><Relationship Id="rId3" Type="http://schemas.openxmlformats.org/officeDocument/2006/relationships/image" Target="../media/image2.jpe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2.jpe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image" Target="../media/image53.jpeg" /><Relationship Id="rId3" Type="http://schemas.openxmlformats.org/officeDocument/2006/relationships/image" Target="../media/image54.jpeg" /><Relationship Id="rId4" Type="http://schemas.openxmlformats.org/officeDocument/2006/relationships/image" Target="../media/image55.jpeg" /><Relationship Id="rId5" Type="http://schemas.openxmlformats.org/officeDocument/2006/relationships/image" Target="../media/image56.jpeg" /><Relationship Id="rId6" Type="http://schemas.openxmlformats.org/officeDocument/2006/relationships/image" Target="../media/image57.jpeg" /><Relationship Id="rId7" Type="http://schemas.openxmlformats.org/officeDocument/2006/relationships/image" Target="../media/image58.jpeg" /><Relationship Id="rId8" Type="http://schemas.openxmlformats.org/officeDocument/2006/relationships/image" Target="../media/image59.jpe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image" Target="../media/image60.jpeg" /><Relationship Id="rId3" Type="http://schemas.openxmlformats.org/officeDocument/2006/relationships/image" Target="../media/image61.jpeg" /><Relationship Id="rId4" Type="http://schemas.openxmlformats.org/officeDocument/2006/relationships/image" Target="../media/image62.jpe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63.jpeg" /><Relationship Id="rId3" Type="http://schemas.openxmlformats.org/officeDocument/2006/relationships/image" Target="../media/image64.jpeg" /><Relationship Id="rId4" Type="http://schemas.openxmlformats.org/officeDocument/2006/relationships/image" Target="../media/image65.jpe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66.jpeg" /><Relationship Id="rId3" Type="http://schemas.openxmlformats.org/officeDocument/2006/relationships/image" Target="../media/image67.jpeg" /><Relationship Id="rId4" Type="http://schemas.openxmlformats.org/officeDocument/2006/relationships/image" Target="../media/image68.jpeg" /><Relationship Id="rId5" Type="http://schemas.openxmlformats.org/officeDocument/2006/relationships/image" Target="../media/image69.jpeg" /><Relationship Id="rId6" Type="http://schemas.openxmlformats.org/officeDocument/2006/relationships/image" Target="../media/image70.jpeg" /><Relationship Id="rId7" Type="http://schemas.openxmlformats.org/officeDocument/2006/relationships/image" Target="../media/image71.jpe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72.jpeg" /><Relationship Id="rId3" Type="http://schemas.openxmlformats.org/officeDocument/2006/relationships/image" Target="../media/image73.jpeg" /><Relationship Id="rId4" Type="http://schemas.openxmlformats.org/officeDocument/2006/relationships/image" Target="../media/image74.jpeg" /><Relationship Id="rId5" Type="http://schemas.openxmlformats.org/officeDocument/2006/relationships/image" Target="../media/image75.jpeg" /><Relationship Id="rId6" Type="http://schemas.openxmlformats.org/officeDocument/2006/relationships/image" Target="../media/image76.jpeg" /><Relationship Id="rId7" Type="http://schemas.openxmlformats.org/officeDocument/2006/relationships/image" Target="../media/image77.jpe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78.jpeg" /><Relationship Id="rId3" Type="http://schemas.openxmlformats.org/officeDocument/2006/relationships/image" Target="../media/image79.jpeg" /><Relationship Id="rId4" Type="http://schemas.openxmlformats.org/officeDocument/2006/relationships/image" Target="../media/image80.jpe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ourism.gov.ru/regions/?freg=223" TargetMode="External" /><Relationship Id="rId3" Type="http://schemas.openxmlformats.org/officeDocument/2006/relationships/hyperlink" Target="https://visityaroslavia.ru/routes/yaroslaviya-strana-gorodov/" TargetMode="External" /><Relationship Id="rId4" Type="http://schemas.openxmlformats.org/officeDocument/2006/relationships/hyperlink" Target="https://russia.travel/places/10534/" TargetMode="External" /><Relationship Id="rId5" Type="http://schemas.openxmlformats.org/officeDocument/2006/relationships/hyperlink" Target="https://www.alfastrah.ru/company/" TargetMode="Externa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3.jpe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4.jpeg" /><Relationship Id="rId3" Type="http://schemas.openxmlformats.org/officeDocument/2006/relationships/image" Target="../media/image5.jpeg" /><Relationship Id="rId4" Type="http://schemas.openxmlformats.org/officeDocument/2006/relationships/image" Target="../media/image6.jpeg" /><Relationship Id="rId5" Type="http://schemas.openxmlformats.org/officeDocument/2006/relationships/image" Target="../media/image7.jpe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8.png" /><Relationship Id="rId3" Type="http://schemas.openxmlformats.org/officeDocument/2006/relationships/image" Target="../media/image9.jpeg" /><Relationship Id="rId4" Type="http://schemas.openxmlformats.org/officeDocument/2006/relationships/image" Target="../media/image10.jpeg" /><Relationship Id="rId5" Type="http://schemas.openxmlformats.org/officeDocument/2006/relationships/image" Target="../media/image11.jpe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12.png" /><Relationship Id="rId3" Type="http://schemas.openxmlformats.org/officeDocument/2006/relationships/image" Target="../media/image13.jpeg" /><Relationship Id="rId4" Type="http://schemas.openxmlformats.org/officeDocument/2006/relationships/image" Target="../media/image14.jpeg" /><Relationship Id="rId5" Type="http://schemas.openxmlformats.org/officeDocument/2006/relationships/image" Target="../media/image15.jpeg" /><Relationship Id="rId6" Type="http://schemas.openxmlformats.org/officeDocument/2006/relationships/image" Target="../media/image16.jpeg" /><Relationship Id="rId7" Type="http://schemas.openxmlformats.org/officeDocument/2006/relationships/image" Target="../media/image17.jpe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Модуль В. Формирование и обоснование нового туристского маршрута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mtClean="0"/>
              <a:t>Выполнила команда № 1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9401320"/>
      </p:ext>
    </p:extLst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873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smtClean="0"/>
              <a:t>Схема маршрута</a:t>
            </a:r>
            <a:endParaRPr lang="ru-RU" sz="400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19224"/>
            <a:ext cx="5511800" cy="51974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1"/>
              <a:t>Населенные пункты, через которые проходим маршрут:</a:t>
            </a:r>
          </a:p>
          <a:p>
            <a:pPr marL="0" indent="0">
              <a:buNone/>
            </a:pPr>
            <a:r>
              <a:rPr lang="ru-RU"/>
              <a:t>Г. Ярославль – г. Тутаев левый берег – г. Рыбинск – г. Тутаев правый берег – г. Переславль – Залесский – г. Ростов Великий  </a:t>
            </a:r>
          </a:p>
          <a:p>
            <a:pPr marL="0" indent="0">
              <a:buNone/>
            </a:pPr>
            <a:r>
              <a:rPr lang="ru-RU" b="1" smtClean="0"/>
              <a:t>Общая протяженность: </a:t>
            </a:r>
            <a:r>
              <a:rPr lang="ru-RU" smtClean="0"/>
              <a:t>311 км.</a:t>
            </a:r>
          </a:p>
          <a:p>
            <a:pPr marL="0" indent="0">
              <a:buNone/>
            </a:pPr>
            <a:r>
              <a:rPr lang="ru-RU" b="1" smtClean="0"/>
              <a:t>Карта маршрута:</a:t>
            </a:r>
          </a:p>
          <a:p>
            <a:pPr marL="0" indent="0">
              <a:buNone/>
            </a:pPr>
            <a:r>
              <a:rPr lang="ru-RU" b="1"/>
              <a:t>День 1:</a:t>
            </a:r>
            <a:r>
              <a:rPr lang="ru-RU"/>
              <a:t> г. Ярославль</a:t>
            </a:r>
          </a:p>
          <a:p>
            <a:pPr marL="0" indent="0">
              <a:buNone/>
            </a:pPr>
            <a:r>
              <a:rPr lang="ru-RU" b="1"/>
              <a:t>День 2:</a:t>
            </a:r>
            <a:r>
              <a:rPr lang="ru-RU"/>
              <a:t> г. Ярославль - г. Тутаев (левый берег) – г. Рыбинск – г. Тутаев (правый берег) – г. Ярославль</a:t>
            </a:r>
          </a:p>
          <a:p>
            <a:pPr marL="0" indent="0">
              <a:buNone/>
            </a:pPr>
            <a:r>
              <a:rPr lang="ru-RU" b="1"/>
              <a:t>День 3:</a:t>
            </a:r>
            <a:r>
              <a:rPr lang="ru-RU"/>
              <a:t> г. Ярославль – г. Переславль-Залесский – г. Ростов Великий</a:t>
            </a:r>
          </a:p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497" y="1419224"/>
            <a:ext cx="3758977" cy="472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59522"/>
      </p:ext>
    </p:extLst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smtClean="0"/>
              <a:t>День 1</a:t>
            </a:r>
            <a:r>
              <a:rPr lang="ru-RU" smtClean="0"/>
              <a:t> </a:t>
            </a:r>
            <a:r>
              <a:rPr lang="ru-RU" b="1"/>
              <a:t>Ярославль – город Князь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400" b="1"/>
              <a:t>До 11:10</a:t>
            </a:r>
            <a:r>
              <a:rPr lang="ru-RU" sz="2400"/>
              <a:t> Прибытие в Ярославль. Сбор группы. Размещение в </a:t>
            </a:r>
            <a:r>
              <a:rPr lang="ru-RU" sz="2400" smtClean="0"/>
              <a:t>гостинице «</a:t>
            </a:r>
            <a:r>
              <a:rPr lang="ru-RU" sz="2400"/>
              <a:t>Алеша Попович Двор»</a:t>
            </a:r>
            <a:r>
              <a:rPr lang="ru-RU" sz="2400" smtClean="0"/>
              <a:t>.</a:t>
            </a:r>
          </a:p>
          <a:p>
            <a:pPr marL="0" indent="0">
              <a:buNone/>
            </a:pPr>
            <a:r>
              <a:rPr lang="ru-RU" sz="2400" b="1"/>
              <a:t>11:10</a:t>
            </a:r>
            <a:r>
              <a:rPr lang="ru-RU" sz="2400"/>
              <a:t> Обзорная экскурсия по Ярославлю</a:t>
            </a:r>
            <a:r>
              <a:rPr lang="ru-RU" sz="2400" smtClean="0"/>
              <a:t>.</a:t>
            </a:r>
          </a:p>
          <a:p>
            <a:pPr marL="0" indent="0">
              <a:buNone/>
            </a:pPr>
            <a:r>
              <a:rPr lang="ru-RU" sz="2400" b="1"/>
              <a:t>14:00</a:t>
            </a:r>
            <a:r>
              <a:rPr lang="ru-RU" sz="2400"/>
              <a:t> Обед в ресторане-музее </a:t>
            </a:r>
            <a:r>
              <a:rPr lang="ru-RU" sz="2400" smtClean="0"/>
              <a:t>«Собрание». Мастер-класс по приготовлению пирожков</a:t>
            </a:r>
          </a:p>
          <a:p>
            <a:pPr marL="0" indent="0">
              <a:buNone/>
            </a:pPr>
            <a:r>
              <a:rPr lang="ru-RU" sz="2400" b="1"/>
              <a:t>16:00</a:t>
            </a:r>
            <a:r>
              <a:rPr lang="ru-RU" sz="2400"/>
              <a:t> Посещение первого Русского </a:t>
            </a:r>
            <a:r>
              <a:rPr lang="ru-RU" sz="2400" smtClean="0"/>
              <a:t>театра им. Ф Волкова</a:t>
            </a:r>
          </a:p>
          <a:p>
            <a:pPr marL="0" indent="0">
              <a:buNone/>
            </a:pPr>
            <a:r>
              <a:rPr lang="ru-RU" sz="2400" b="1" smtClean="0"/>
              <a:t>19</a:t>
            </a:r>
            <a:r>
              <a:rPr lang="ru-RU" sz="2400" b="1" smtClean="0">
                <a:sym typeface="Wingdings" panose="05000000000000000000" pitchFamily="2" charset="2"/>
              </a:rPr>
              <a:t>:00</a:t>
            </a:r>
            <a:r>
              <a:rPr lang="ru-RU" sz="2400" smtClean="0">
                <a:sym typeface="Wingdings" panose="05000000000000000000" pitchFamily="2" charset="2"/>
              </a:rPr>
              <a:t> Возвращение в гостиницу. Свободное время</a:t>
            </a:r>
            <a:endParaRPr lang="ru-RU" sz="2400" smtClean="0"/>
          </a:p>
          <a:p>
            <a:pPr marL="0" indent="0">
              <a:buNone/>
            </a:pPr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rcRect t="21458" r="25551" b="4858"/>
          <a:stretch>
            <a:fillRect/>
          </a:stretch>
        </p:blipFill>
        <p:spPr>
          <a:xfrm>
            <a:off x="6234741" y="2210594"/>
            <a:ext cx="5704423" cy="317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9275"/>
      </p:ext>
    </p:extLst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Гостиница </a:t>
            </a:r>
            <a:r>
              <a:rPr lang="ru-RU"/>
              <a:t>«Алеша Попович Двор</a:t>
            </a:r>
            <a:r>
              <a:rPr lang="ru-RU" smtClean="0"/>
              <a:t>» 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5075" y="365125"/>
            <a:ext cx="1228725" cy="9810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rcRect l="13084" t="16591" r="14236" b="24303"/>
          <a:stretch>
            <a:fillRect/>
          </a:stretch>
        </p:blipFill>
        <p:spPr>
          <a:xfrm>
            <a:off x="7183244" y="3708400"/>
            <a:ext cx="4749800" cy="21717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rcRect l="13594" t="32699" r="14507" b="29206"/>
          <a:stretch>
            <a:fillRect/>
          </a:stretch>
        </p:blipFill>
        <p:spPr>
          <a:xfrm>
            <a:off x="317500" y="1327944"/>
            <a:ext cx="6503036" cy="19558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rcRect l="12731" t="38368" r="14137" b="23693"/>
          <a:stretch>
            <a:fillRect/>
          </a:stretch>
        </p:blipFill>
        <p:spPr>
          <a:xfrm>
            <a:off x="317500" y="3134070"/>
            <a:ext cx="6503036" cy="18967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2357" y="5296840"/>
            <a:ext cx="2941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Номерной фонд: 101 номер</a:t>
            </a:r>
          </a:p>
          <a:p>
            <a:r>
              <a:rPr lang="ru-RU" smtClean="0"/>
              <a:t>Продолжительность: 2 ночи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rcRect l="37878" t="63316" r="11751" b="15873"/>
          <a:stretch>
            <a:fillRect/>
          </a:stretch>
        </p:blipFill>
        <p:spPr>
          <a:xfrm>
            <a:off x="8801100" y="5969000"/>
            <a:ext cx="3225800" cy="7493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6340" y="1800160"/>
            <a:ext cx="2286000" cy="1524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8144" y="1812860"/>
            <a:ext cx="2326578" cy="155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08072"/>
      </p:ext>
    </p:extLst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mtClean="0"/>
              <a:t>Категория и тип размещения</a:t>
            </a:r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02" y="1485820"/>
            <a:ext cx="6504996" cy="182895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30200" y="34487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mtClean="0"/>
              <a:t>Включено </a:t>
            </a:r>
            <a:r>
              <a:rPr lang="ru-RU"/>
              <a:t>в стоимость номера:</a:t>
            </a:r>
          </a:p>
          <a:p>
            <a:r>
              <a:rPr lang="ru-RU"/>
              <a:t>Завтрак «Шведский стол»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rcRect l="15822" t="17795" r="50315" b="21974"/>
          <a:stretch>
            <a:fillRect/>
          </a:stretch>
        </p:blipFill>
        <p:spPr>
          <a:xfrm>
            <a:off x="3860801" y="3448735"/>
            <a:ext cx="29083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13225"/>
      </p:ext>
    </p:extLst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smtClean="0"/>
              <a:t>Обзорная экскурсия по Ярославлю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11" y="1457738"/>
            <a:ext cx="3295485" cy="235391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631" y="1457738"/>
            <a:ext cx="5508169" cy="235391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735" y="4134677"/>
            <a:ext cx="3299791" cy="247484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7976019" y="3950011"/>
            <a:ext cx="2433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smtClean="0"/>
              <a:t>Волжская набережная</a:t>
            </a:r>
            <a:endParaRPr lang="ru-RU" i="1"/>
          </a:p>
        </p:txBody>
      </p:sp>
      <p:sp>
        <p:nvSpPr>
          <p:cNvPr id="9" name="Прямоугольник 8"/>
          <p:cNvSpPr/>
          <p:nvPr/>
        </p:nvSpPr>
        <p:spPr>
          <a:xfrm>
            <a:off x="640411" y="3963022"/>
            <a:ext cx="3431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smtClean="0"/>
              <a:t>Ярославский музей </a:t>
            </a:r>
            <a:r>
              <a:rPr lang="ru-RU" i="1"/>
              <a:t>- </a:t>
            </a:r>
            <a:r>
              <a:rPr lang="ru-RU" i="1" smtClean="0"/>
              <a:t>заповедник</a:t>
            </a:r>
            <a:endParaRPr lang="ru-RU" i="1"/>
          </a:p>
        </p:txBody>
      </p:sp>
      <p:sp>
        <p:nvSpPr>
          <p:cNvPr id="10" name="Прямоугольник 9"/>
          <p:cNvSpPr/>
          <p:nvPr/>
        </p:nvSpPr>
        <p:spPr>
          <a:xfrm>
            <a:off x="7619783" y="6240188"/>
            <a:ext cx="2345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err="1" smtClean="0"/>
              <a:t>Церквь </a:t>
            </a:r>
            <a:r>
              <a:rPr lang="ru-RU"/>
              <a:t>Ильи Пророка</a:t>
            </a:r>
          </a:p>
        </p:txBody>
      </p:sp>
    </p:spTree>
    <p:extLst>
      <p:ext uri="{BB962C8B-B14F-4D97-AF65-F5344CB8AC3E}">
        <p14:creationId xmlns:p14="http://schemas.microsoft.com/office/powerpoint/2010/main" val="2894720939"/>
      </p:ext>
    </p:extLst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5958" y="88898"/>
            <a:ext cx="10515600" cy="1325563"/>
          </a:xfrm>
        </p:spPr>
        <p:txBody>
          <a:bodyPr/>
          <a:lstStyle/>
          <a:p>
            <a:pPr algn="ctr"/>
            <a:r>
              <a:rPr lang="ru-RU" smtClean="0"/>
              <a:t>Ресторан-музей Собрание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414462"/>
            <a:ext cx="3724275" cy="248510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3899570"/>
            <a:ext cx="3724275" cy="248129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533900" y="3566225"/>
            <a:ext cx="67876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i="1" smtClean="0"/>
              <a:t>Каждый зал оформлен </a:t>
            </a:r>
            <a:r>
              <a:rPr lang="ru-RU" i="1"/>
              <a:t>в тематике определенной исторической эпохи и мастерски передает её настроение.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9334500" y="4952137"/>
            <a:ext cx="28575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Ежедневно</a:t>
            </a:r>
          </a:p>
          <a:p>
            <a:r>
              <a:rPr lang="ru-RU"/>
              <a:t>c 10:00 до 23:00</a:t>
            </a:r>
          </a:p>
          <a:p>
            <a:r>
              <a:rPr lang="ru-RU"/>
              <a:t>Ярославль</a:t>
            </a:r>
          </a:p>
          <a:p>
            <a:r>
              <a:rPr lang="ru-RU"/>
              <a:t>Волжская набережная, 33</a:t>
            </a:r>
          </a:p>
          <a:p>
            <a:r>
              <a:rPr lang="ru-RU"/>
              <a:t>+7 4852 30-31-32</a:t>
            </a:r>
          </a:p>
          <a:p>
            <a:r>
              <a:rPr lang="ru-RU"/>
              <a:t>+7 4852 73-24-41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33900" y="4128006"/>
            <a:ext cx="8305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/>
              <a:t>Организация завтраков, обедов и ужинов для туристических групп до 50 человек. </a:t>
            </a:r>
            <a:endParaRPr lang="ru-RU" smtClean="0"/>
          </a:p>
          <a:p>
            <a:r>
              <a:rPr lang="ru-RU" smtClean="0"/>
              <a:t>Традиционные </a:t>
            </a:r>
            <a:r>
              <a:rPr lang="ru-RU"/>
              <a:t>блюда русской кухни, русские напитки, вегетарианское меню. 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rcRect l="12875" t="24281" r="13044" b="14500"/>
          <a:stretch>
            <a:fillRect/>
          </a:stretch>
        </p:blipFill>
        <p:spPr>
          <a:xfrm>
            <a:off x="5727700" y="1162840"/>
            <a:ext cx="4864100" cy="22598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49800" y="4927600"/>
            <a:ext cx="264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Средний чек: 450 рублей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7089374"/>
      </p:ext>
    </p:extLst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Первый театр в России им. Ф Волкова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1690689"/>
            <a:ext cx="3609094" cy="238601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94" y="4310238"/>
            <a:ext cx="3270250" cy="245268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966" y="4648199"/>
            <a:ext cx="4006852" cy="211472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966" y="1631362"/>
            <a:ext cx="3668008" cy="244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42620"/>
      </p:ext>
    </p:extLst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9175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smtClean="0"/>
              <a:t>День 2</a:t>
            </a:r>
            <a:r>
              <a:rPr lang="ru-RU" smtClean="0"/>
              <a:t> </a:t>
            </a:r>
            <a:r>
              <a:rPr lang="ru-RU" b="1"/>
              <a:t>Берег левый, берег правый</a:t>
            </a:r>
            <a:br>
              <a:rPr lang="ru-RU" b="1"/>
            </a:b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749300" y="1152524"/>
            <a:ext cx="5181600" cy="5476875"/>
          </a:xfrm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ru-RU" b="1"/>
              <a:t>8:00</a:t>
            </a:r>
            <a:r>
              <a:rPr lang="ru-RU"/>
              <a:t> Завтрак в отеле</a:t>
            </a:r>
            <a:br>
              <a:rPr lang="ru-RU"/>
            </a:br>
            <a:r>
              <a:rPr lang="ru-RU" b="1"/>
              <a:t>09:00</a:t>
            </a:r>
            <a:r>
              <a:rPr lang="ru-RU"/>
              <a:t> Выезд в Левобережный Тутаев (43 км</a:t>
            </a:r>
            <a:r>
              <a:rPr lang="ru-RU" smtClean="0"/>
              <a:t>).</a:t>
            </a:r>
          </a:p>
          <a:p>
            <a:pPr marL="0" indent="0">
              <a:spcBef>
                <a:spcPct val="0"/>
              </a:spcBef>
              <a:buNone/>
            </a:pPr>
            <a:r>
              <a:rPr lang="ru-RU" b="1"/>
              <a:t>10:00</a:t>
            </a:r>
            <a:r>
              <a:rPr lang="ru-RU"/>
              <a:t> Прогулка по волжской набережной г. Романова </a:t>
            </a:r>
            <a:endParaRPr lang="ru-RU" smtClean="0"/>
          </a:p>
          <a:p>
            <a:pPr marL="0" indent="0">
              <a:spcBef>
                <a:spcPct val="0"/>
              </a:spcBef>
              <a:buNone/>
            </a:pPr>
            <a:r>
              <a:rPr lang="ru-RU" b="1" smtClean="0"/>
              <a:t>10:30</a:t>
            </a:r>
            <a:r>
              <a:rPr lang="ru-RU"/>
              <a:t> Посещение Музея «Ожившие истории»</a:t>
            </a:r>
            <a:br>
              <a:rPr lang="ru-RU"/>
            </a:br>
            <a:r>
              <a:rPr lang="ru-RU" b="1"/>
              <a:t>11:00</a:t>
            </a:r>
            <a:r>
              <a:rPr lang="ru-RU"/>
              <a:t> Посещение Покровского храма с иконой «Прибавление ума».</a:t>
            </a:r>
            <a:br>
              <a:rPr lang="ru-RU"/>
            </a:br>
            <a:r>
              <a:rPr lang="ru-RU" b="1"/>
              <a:t>11:30</a:t>
            </a:r>
            <a:r>
              <a:rPr lang="ru-RU"/>
              <a:t> Выезд в Рыбинск (57 км</a:t>
            </a:r>
            <a:r>
              <a:rPr lang="ru-RU" smtClean="0"/>
              <a:t>).</a:t>
            </a:r>
          </a:p>
          <a:p>
            <a:pPr marL="0" indent="0">
              <a:spcBef>
                <a:spcPct val="0"/>
              </a:spcBef>
              <a:buNone/>
            </a:pPr>
            <a:r>
              <a:rPr lang="ru-RU" b="1"/>
              <a:t>12:30</a:t>
            </a:r>
            <a:r>
              <a:rPr lang="ru-RU"/>
              <a:t> Прогулка по Музею Живой Старинной Вывески под открытым </a:t>
            </a:r>
            <a:r>
              <a:rPr lang="ru-RU" smtClean="0"/>
              <a:t>небом</a:t>
            </a:r>
          </a:p>
          <a:p>
            <a:pPr marL="0" indent="0">
              <a:spcBef>
                <a:spcPct val="0"/>
              </a:spcBef>
              <a:buNone/>
            </a:pPr>
            <a:r>
              <a:rPr lang="ru-RU" b="1"/>
              <a:t>13:30</a:t>
            </a:r>
            <a:r>
              <a:rPr lang="ru-RU"/>
              <a:t> Обед в гастробаре «Zavod</a:t>
            </a:r>
            <a:r>
              <a:rPr lang="ru-RU" smtClean="0"/>
              <a:t>».</a:t>
            </a:r>
          </a:p>
          <a:p>
            <a:pPr marL="0" indent="0">
              <a:spcBef>
                <a:spcPct val="0"/>
              </a:spcBef>
              <a:buNone/>
            </a:pPr>
            <a:r>
              <a:rPr lang="ru-RU" b="1"/>
              <a:t>14:30</a:t>
            </a:r>
            <a:r>
              <a:rPr lang="ru-RU"/>
              <a:t> Посещение Рыбинского Музея адмирала Ф.Ф. </a:t>
            </a:r>
            <a:r>
              <a:rPr lang="ru-RU" smtClean="0"/>
              <a:t>Ушакова</a:t>
            </a:r>
          </a:p>
          <a:p>
            <a:pPr marL="0" indent="0">
              <a:spcBef>
                <a:spcPct val="0"/>
              </a:spcBef>
              <a:buNone/>
            </a:pPr>
            <a:r>
              <a:rPr lang="ru-RU" b="1"/>
              <a:t>15:30</a:t>
            </a:r>
            <a:r>
              <a:rPr lang="ru-RU"/>
              <a:t> Свободное время</a:t>
            </a:r>
            <a:r>
              <a:rPr lang="ru-RU" smtClean="0"/>
              <a:t>.</a:t>
            </a:r>
          </a:p>
          <a:p>
            <a:pPr marL="0" indent="0">
              <a:spcBef>
                <a:spcPct val="0"/>
              </a:spcBef>
              <a:buNone/>
            </a:pPr>
            <a:r>
              <a:rPr lang="ru-RU" b="1"/>
              <a:t>16:00</a:t>
            </a:r>
            <a:r>
              <a:rPr lang="ru-RU"/>
              <a:t> выезд в Правобережный Тутаев (48 км).</a:t>
            </a:r>
            <a:br>
              <a:rPr lang="ru-RU"/>
            </a:br>
            <a:r>
              <a:rPr lang="ru-RU" b="1"/>
              <a:t>17:00</a:t>
            </a:r>
            <a:r>
              <a:rPr lang="ru-RU"/>
              <a:t> </a:t>
            </a:r>
            <a:r>
              <a:rPr lang="ru-RU" smtClean="0"/>
              <a:t>Экскурсия по Воскресенскому собору</a:t>
            </a:r>
          </a:p>
          <a:p>
            <a:pPr marL="0" indent="0">
              <a:spcBef>
                <a:spcPct val="0"/>
              </a:spcBef>
              <a:buNone/>
            </a:pPr>
            <a:r>
              <a:rPr lang="ru-RU" b="1"/>
              <a:t>18:30</a:t>
            </a:r>
            <a:r>
              <a:rPr lang="ru-RU"/>
              <a:t> Возвращение в Ярославль (36 км). Свободное время.</a:t>
            </a:r>
          </a:p>
          <a:p>
            <a:pPr marL="0" indent="0">
              <a:buNone/>
            </a:pP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rcRect t="18569" b="4500"/>
          <a:stretch>
            <a:fillRect/>
          </a:stretch>
        </p:blipFill>
        <p:spPr>
          <a:xfrm>
            <a:off x="5930900" y="2171699"/>
            <a:ext cx="5960619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94162"/>
      </p:ext>
    </p:extLst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68275"/>
            <a:ext cx="4419600" cy="215800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19226" y="2365254"/>
            <a:ext cx="3535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err="1" smtClean="0"/>
              <a:t>Кустодиевский </a:t>
            </a:r>
            <a:r>
              <a:rPr lang="ru-RU" i="1"/>
              <a:t>бульвар </a:t>
            </a:r>
            <a:r>
              <a:rPr lang="ru-RU" i="1" smtClean="0"/>
              <a:t>г. Тутаев</a:t>
            </a:r>
            <a:endParaRPr lang="ru-RU" i="1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3117572"/>
            <a:ext cx="2871787" cy="126223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4379803"/>
            <a:ext cx="2876549" cy="215741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099" y="148789"/>
            <a:ext cx="3292475" cy="219697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259003" y="2426236"/>
            <a:ext cx="2869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smtClean="0"/>
              <a:t>Покровский </a:t>
            </a:r>
            <a:r>
              <a:rPr lang="ru-RU" i="1"/>
              <a:t>храм </a:t>
            </a:r>
            <a:r>
              <a:rPr lang="ru-RU" i="1" smtClean="0"/>
              <a:t>г. Тутаев</a:t>
            </a:r>
            <a:endParaRPr lang="ru-RU" i="1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9306" y="3117572"/>
            <a:ext cx="2759075" cy="156471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9306" y="4655200"/>
            <a:ext cx="2759075" cy="155879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9638" y="148789"/>
            <a:ext cx="3027857" cy="2011362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8909638" y="2426236"/>
            <a:ext cx="32969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smtClean="0"/>
              <a:t>Музей </a:t>
            </a:r>
            <a:r>
              <a:rPr lang="ru-RU" i="1"/>
              <a:t>адмирала Ф.Ф. </a:t>
            </a:r>
            <a:r>
              <a:rPr lang="ru-RU" i="1" smtClean="0"/>
              <a:t>Ушакова </a:t>
            </a:r>
          </a:p>
          <a:p>
            <a:pPr algn="ctr"/>
            <a:r>
              <a:rPr lang="ru-RU" i="1" smtClean="0"/>
              <a:t>г. Рыбинск</a:t>
            </a:r>
            <a:endParaRPr lang="ru-RU" i="1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5938" y="3117572"/>
            <a:ext cx="4209462" cy="2807746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7916102" y="6028241"/>
            <a:ext cx="3350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smtClean="0"/>
              <a:t>Воскресенский </a:t>
            </a:r>
            <a:r>
              <a:rPr lang="ru-RU" i="1"/>
              <a:t>собор </a:t>
            </a:r>
            <a:r>
              <a:rPr lang="ru-RU" i="1" smtClean="0"/>
              <a:t>г. Тутаеве</a:t>
            </a:r>
            <a:endParaRPr lang="ru-RU" i="1"/>
          </a:p>
        </p:txBody>
      </p:sp>
    </p:spTree>
    <p:extLst>
      <p:ext uri="{BB962C8B-B14F-4D97-AF65-F5344CB8AC3E}">
        <p14:creationId xmlns:p14="http://schemas.microsoft.com/office/powerpoint/2010/main" val="3307679462"/>
      </p:ext>
    </p:extLst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err="1"/>
              <a:t>Гастробар ЗАВОД</a:t>
            </a:r>
            <a:br>
              <a:rPr lang="ru-RU" b="1" err="1"/>
            </a:b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68362"/>
            <a:ext cx="2794000" cy="2794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54000" y="4584699"/>
            <a:ext cx="3733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Модный современный ресторан-бар в историческом здании мельницы Купца Калашникова.</a:t>
            </a:r>
          </a:p>
          <a:p>
            <a:endParaRPr lang="ru-RU"/>
          </a:p>
          <a:p>
            <a:r>
              <a:rPr lang="ru-RU"/>
              <a:t>Рыбинск, Волжская набережная. 19</a:t>
            </a:r>
          </a:p>
          <a:p>
            <a:r>
              <a:rPr lang="ru-RU"/>
              <a:t>8-800-550-90-30</a:t>
            </a:r>
          </a:p>
          <a:p>
            <a:r>
              <a:rPr lang="ru-RU"/>
              <a:t>www.vk.com/zavodgastrobar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987800" y="4536003"/>
            <a:ext cx="35687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График работы: </a:t>
            </a:r>
          </a:p>
          <a:p>
            <a:endParaRPr lang="ru-RU"/>
          </a:p>
          <a:p>
            <a:r>
              <a:rPr lang="ru-RU"/>
              <a:t>Понедельник-четверг 11:30-00:30</a:t>
            </a:r>
          </a:p>
          <a:p>
            <a:endParaRPr lang="ru-RU"/>
          </a:p>
          <a:p>
            <a:r>
              <a:rPr lang="ru-RU"/>
              <a:t>Пятница-суббота 11:30-4:00</a:t>
            </a:r>
          </a:p>
          <a:p>
            <a:endParaRPr lang="ru-RU"/>
          </a:p>
          <a:p>
            <a:r>
              <a:rPr lang="ru-RU"/>
              <a:t>Воскресенье 11:30-00:30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359770" y="3797339"/>
            <a:ext cx="52819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/>
              <a:t>Кухня</a:t>
            </a:r>
            <a:r>
              <a:rPr lang="ru-RU" smtClean="0"/>
              <a:t>: европейская</a:t>
            </a:r>
            <a:r>
              <a:rPr lang="ru-RU"/>
              <a:t>, итальянская, русская, </a:t>
            </a:r>
            <a:r>
              <a:rPr lang="ru-RU" smtClean="0"/>
              <a:t>японская</a:t>
            </a:r>
          </a:p>
          <a:p>
            <a:r>
              <a:rPr lang="ru-RU" smtClean="0"/>
              <a:t>Средний чек: 700 руб.</a:t>
            </a: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800" y="1013104"/>
            <a:ext cx="2974974" cy="223123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583" y="927616"/>
            <a:ext cx="4775200" cy="268605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rcRect l="4738" t="21393" b="28870"/>
          <a:stretch>
            <a:fillRect/>
          </a:stretch>
        </p:blipFill>
        <p:spPr>
          <a:xfrm>
            <a:off x="7556500" y="4885721"/>
            <a:ext cx="4537265" cy="133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00141"/>
      </p:ext>
    </p:extLst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39800" y="5683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cap="all"/>
              <a:t>«ЯРОСЛАВИЯ - СТРАНА ГОРОДОВ</a:t>
            </a:r>
            <a:r>
              <a:rPr lang="ru-RU" cap="all" smtClean="0"/>
              <a:t>»</a:t>
            </a:r>
            <a:br>
              <a:rPr lang="ru-RU" cap="all" smtClean="0"/>
            </a:br>
            <a:r>
              <a:rPr lang="ru-RU"/>
              <a:t>3 дня/2ночи</a:t>
            </a:r>
            <a:br>
              <a:rPr lang="ru-RU"/>
            </a:br>
            <a:endParaRPr lang="ru-RU" cap="all"/>
          </a:p>
        </p:txBody>
      </p:sp>
      <p:sp>
        <p:nvSpPr>
          <p:cNvPr id="5" name="Пятиугольник 4"/>
          <p:cNvSpPr/>
          <p:nvPr/>
        </p:nvSpPr>
        <p:spPr>
          <a:xfrm>
            <a:off x="939800" y="1830387"/>
            <a:ext cx="2717800" cy="787400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mtClean="0"/>
              <a:t>Тип тура: экскурсионный</a:t>
            </a:r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939800" y="2955895"/>
            <a:ext cx="26064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>
                <a:solidFill>
                  <a:srgbClr val="FF0000"/>
                </a:solidFill>
              </a:rPr>
              <a:t>Более 20 впечатлений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921500" y="6083300"/>
            <a:ext cx="4859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>
                <a:solidFill>
                  <a:srgbClr val="C00000"/>
                </a:solidFill>
              </a:rPr>
              <a:t>Стоимость тура 12 780 рублей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0" y="1893887"/>
            <a:ext cx="5541962" cy="417873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3609786"/>
            <a:ext cx="4203700" cy="280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5349"/>
      </p:ext>
    </p:extLst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9175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smtClean="0"/>
              <a:t>День </a:t>
            </a:r>
            <a:r>
              <a:rPr lang="ru-RU" b="1"/>
              <a:t>3</a:t>
            </a:r>
            <a:r>
              <a:rPr lang="ru-RU" smtClean="0"/>
              <a:t> </a:t>
            </a:r>
            <a:r>
              <a:rPr lang="ru-RU" b="1"/>
              <a:t>Переславль </a:t>
            </a:r>
            <a:r>
              <a:rPr lang="ru-RU" b="1" smtClean="0"/>
              <a:t>Залесский и Ростов Великий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749300" y="1381125"/>
            <a:ext cx="5181600" cy="5476875"/>
          </a:xfrm>
        </p:spPr>
        <p:txBody>
          <a:bodyPr>
            <a:normAutofit fontScale="70000" lnSpcReduction="20000"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ru-RU" sz="3100" b="1"/>
              <a:t>8:00</a:t>
            </a:r>
            <a:r>
              <a:rPr lang="ru-RU" sz="3100"/>
              <a:t> </a:t>
            </a:r>
            <a:r>
              <a:rPr lang="ru-RU" sz="3100" smtClean="0"/>
              <a:t>Завтрак </a:t>
            </a:r>
            <a:r>
              <a:rPr lang="ru-RU" sz="3100"/>
              <a:t>в гостинице, освобождение номеров</a:t>
            </a:r>
            <a:r>
              <a:rPr lang="ru-RU" sz="3100" smtClean="0"/>
              <a:t>.</a:t>
            </a:r>
          </a:p>
          <a:p>
            <a:pPr marL="0" indent="0">
              <a:spcBef>
                <a:spcPct val="0"/>
              </a:spcBef>
              <a:buNone/>
            </a:pPr>
            <a:r>
              <a:rPr lang="ru-RU" sz="3100" b="1"/>
              <a:t>09:00</a:t>
            </a:r>
            <a:r>
              <a:rPr lang="ru-RU" sz="3100"/>
              <a:t> Переезд в Переславль – Залесский (120 км</a:t>
            </a:r>
            <a:r>
              <a:rPr lang="ru-RU" sz="3100" smtClean="0"/>
              <a:t>).</a:t>
            </a:r>
          </a:p>
          <a:p>
            <a:pPr marL="0" indent="0">
              <a:spcBef>
                <a:spcPct val="0"/>
              </a:spcBef>
              <a:buNone/>
            </a:pPr>
            <a:r>
              <a:rPr lang="ru-RU" sz="3100" b="1"/>
              <a:t>11:00</a:t>
            </a:r>
            <a:r>
              <a:rPr lang="ru-RU" sz="3100"/>
              <a:t> Обзорная экскурсия по </a:t>
            </a:r>
            <a:r>
              <a:rPr lang="ru-RU" sz="3100" err="1" smtClean="0"/>
              <a:t>Переяславлю-Залесскому</a:t>
            </a:r>
          </a:p>
          <a:p>
            <a:pPr marL="0" indent="0">
              <a:spcBef>
                <a:spcPct val="0"/>
              </a:spcBef>
              <a:buNone/>
            </a:pPr>
            <a:r>
              <a:rPr lang="ru-RU" sz="3100" b="1"/>
              <a:t>12:00</a:t>
            </a:r>
            <a:r>
              <a:rPr lang="ru-RU" sz="3100"/>
              <a:t> Посещение Музея «Царство Ряпушки</a:t>
            </a:r>
            <a:r>
              <a:rPr lang="ru-RU" sz="3100" smtClean="0"/>
              <a:t>». Дегустация ряпушки</a:t>
            </a:r>
          </a:p>
          <a:p>
            <a:pPr marL="0" indent="0">
              <a:spcBef>
                <a:spcPct val="0"/>
              </a:spcBef>
              <a:buNone/>
            </a:pPr>
            <a:r>
              <a:rPr lang="ru-RU" sz="3100" b="1"/>
              <a:t>13:00</a:t>
            </a:r>
            <a:r>
              <a:rPr lang="ru-RU" sz="3100"/>
              <a:t> Посещение Музея – усадьбы «Ботик Петра I</a:t>
            </a:r>
            <a:r>
              <a:rPr lang="ru-RU" sz="3100" smtClean="0"/>
              <a:t>»</a:t>
            </a:r>
          </a:p>
          <a:p>
            <a:pPr marL="0" indent="0">
              <a:spcBef>
                <a:spcPct val="0"/>
              </a:spcBef>
              <a:buNone/>
            </a:pPr>
            <a:r>
              <a:rPr lang="ru-RU" sz="3100" b="1"/>
              <a:t>14:00</a:t>
            </a:r>
            <a:r>
              <a:rPr lang="ru-RU" sz="3100"/>
              <a:t> Свободное </a:t>
            </a:r>
            <a:r>
              <a:rPr lang="ru-RU" sz="3100" smtClean="0"/>
              <a:t>время</a:t>
            </a:r>
          </a:p>
          <a:p>
            <a:pPr marL="0" indent="0">
              <a:spcBef>
                <a:spcPct val="0"/>
              </a:spcBef>
              <a:buNone/>
            </a:pPr>
            <a:r>
              <a:rPr lang="ru-RU" sz="3100" b="1"/>
              <a:t>14:20</a:t>
            </a:r>
            <a:r>
              <a:rPr lang="ru-RU" sz="3100"/>
              <a:t> Переезд в Ростов Великий (67 км</a:t>
            </a:r>
            <a:r>
              <a:rPr lang="ru-RU" sz="3100" smtClean="0"/>
              <a:t>.)</a:t>
            </a:r>
          </a:p>
          <a:p>
            <a:pPr marL="0" indent="0">
              <a:spcBef>
                <a:spcPct val="0"/>
              </a:spcBef>
              <a:buNone/>
            </a:pPr>
            <a:r>
              <a:rPr lang="ru-RU" sz="3100" b="1"/>
              <a:t>15:20</a:t>
            </a:r>
            <a:r>
              <a:rPr lang="ru-RU" sz="3100"/>
              <a:t> Обед в </a:t>
            </a:r>
            <a:r>
              <a:rPr lang="ru-RU" sz="3100" smtClean="0"/>
              <a:t>ресторане-музеи «Собрание». </a:t>
            </a:r>
            <a:r>
              <a:rPr lang="ru-RU" sz="3100"/>
              <a:t>Обзорная экскурсия по городу.</a:t>
            </a:r>
            <a:br>
              <a:rPr lang="ru-RU" sz="3100"/>
            </a:br>
            <a:r>
              <a:rPr lang="ru-RU" sz="3100" b="1"/>
              <a:t>17:00</a:t>
            </a:r>
            <a:r>
              <a:rPr lang="ru-RU" sz="3100"/>
              <a:t> Посещение Ростовского кремля.  Посещение Музея Финифти</a:t>
            </a:r>
            <a:r>
              <a:rPr lang="ru-RU" sz="3100" smtClean="0"/>
              <a:t>.</a:t>
            </a:r>
          </a:p>
          <a:p>
            <a:pPr marL="0" indent="0">
              <a:spcBef>
                <a:spcPct val="0"/>
              </a:spcBef>
              <a:buNone/>
            </a:pPr>
            <a:r>
              <a:rPr lang="ru-RU" sz="3100" b="1"/>
              <a:t>19:00</a:t>
            </a:r>
            <a:r>
              <a:rPr lang="ru-RU" sz="3100"/>
              <a:t> Переезд на ж/д вокзал Ростова. Окончание программы. Отъезд из Ростова или возвращение в Ярославль</a:t>
            </a:r>
            <a:br>
              <a:rPr lang="ru-RU"/>
            </a:br>
            <a:br>
              <a:rPr lang="ru-RU"/>
            </a:b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rcRect t="13021" b="18576"/>
          <a:stretch>
            <a:fillRect/>
          </a:stretch>
        </p:blipFill>
        <p:spPr>
          <a:xfrm>
            <a:off x="5930900" y="2197100"/>
            <a:ext cx="5977203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52203"/>
      </p:ext>
    </p:extLst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644" y="3365598"/>
            <a:ext cx="3330575" cy="22224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2883" y="5662239"/>
            <a:ext cx="2042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i="1" smtClean="0"/>
              <a:t>Красная площадь,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80" y="3365598"/>
            <a:ext cx="2971007" cy="222825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069788" y="5662239"/>
            <a:ext cx="3619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i="1" err="1"/>
              <a:t>Спасо-Преображенский собор и </a:t>
            </a:r>
          </a:p>
          <a:p>
            <a:pPr algn="ctr"/>
            <a:r>
              <a:rPr lang="ru-RU" i="1"/>
              <a:t>памятник Александру Невскому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44" y="156860"/>
            <a:ext cx="5613400" cy="249699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888245" y="2653855"/>
            <a:ext cx="2415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mtClean="0"/>
              <a:t>Переславль-Залесский</a:t>
            </a:r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684" y="265849"/>
            <a:ext cx="2667000" cy="178022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6024" y="358944"/>
            <a:ext cx="2391047" cy="1594031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9288" y="2674737"/>
            <a:ext cx="2466975" cy="184785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4908" y="2661939"/>
            <a:ext cx="2723992" cy="1814860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7391400" y="4677293"/>
            <a:ext cx="355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/>
              <a:t>Музей-усадьба </a:t>
            </a:r>
            <a:r>
              <a:rPr lang="ru-RU" i="1" smtClean="0"/>
              <a:t>«Ботик </a:t>
            </a:r>
            <a:r>
              <a:rPr lang="ru-RU" i="1"/>
              <a:t>Петра </a:t>
            </a:r>
            <a:r>
              <a:rPr lang="ru-RU" i="1" smtClean="0"/>
              <a:t>I»</a:t>
            </a:r>
            <a:endParaRPr lang="ru-RU" i="1"/>
          </a:p>
        </p:txBody>
      </p:sp>
    </p:spTree>
    <p:extLst>
      <p:ext uri="{BB962C8B-B14F-4D97-AF65-F5344CB8AC3E}">
        <p14:creationId xmlns:p14="http://schemas.microsoft.com/office/powerpoint/2010/main" val="3505532863"/>
      </p:ext>
    </p:extLst>
  </p:cSld>
  <p:clrMapOvr>
    <a:masterClrMapping/>
  </p:clrMapOvr>
  <p:transition/>
  <p:timing/>
</p:sld>
</file>

<file path=ppt/slides/slide2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21735"/>
            <a:ext cx="3860800" cy="28956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094363" y="3320636"/>
            <a:ext cx="278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smtClean="0"/>
              <a:t>Кремль Ростова Великого</a:t>
            </a:r>
            <a:endParaRPr lang="ru-RU" i="1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3950834"/>
            <a:ext cx="4070350" cy="258331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200" y="1746188"/>
            <a:ext cx="5651500" cy="242207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833532" y="4285734"/>
            <a:ext cx="3650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/>
              <a:t>Музея </a:t>
            </a:r>
            <a:r>
              <a:rPr lang="ru-RU" smtClean="0"/>
              <a:t>Финифти в Ростове Великом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947375"/>
      </p:ext>
    </p:extLst>
  </p:cSld>
  <p:clrMapOvr>
    <a:masterClrMapping/>
  </p:clrMapOvr>
  <p:transition/>
  <p:timing/>
</p:sld>
</file>

<file path=ppt/slides/slide2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smtClean="0"/>
              <a:t>Ресторан-музей </a:t>
            </a:r>
            <a:r>
              <a:rPr lang="ru-RU" b="1"/>
              <a:t>русской кухни «Собрание»</a:t>
            </a:r>
            <a:br>
              <a:rPr lang="ru-RU" b="1"/>
            </a:b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41" y="1333500"/>
            <a:ext cx="3287733" cy="318611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368800" y="1333500"/>
            <a:ext cx="76327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«Собрание» находится прямо на территории Ростовского кремля – в Государевых хоромах, построенных для приема знатных гостей во второй половине XVII столетия и знакомых нам по фильму «Иван Васильевич меняет профессию» – с его высокого крыльца сбегают герои Яковлева и Куравлева, спасаясь от погони стрельцов. Сейчас на первом этаже здесь разместился большой ресторан на 150 человек. […]</a:t>
            </a:r>
          </a:p>
          <a:p>
            <a:endParaRPr lang="ru-RU" b="1" smtClean="0"/>
          </a:p>
          <a:p>
            <a:r>
              <a:rPr lang="ru-RU" b="1" smtClean="0"/>
              <a:t>Ежедневно </a:t>
            </a:r>
            <a:r>
              <a:rPr lang="ru-RU" smtClean="0"/>
              <a:t>10:00–21:00</a:t>
            </a:r>
            <a:endParaRPr lang="ru-RU"/>
          </a:p>
          <a:p>
            <a:r>
              <a:rPr lang="ru-RU"/>
              <a:t>Ярославская обл., г. Ростов, Кремль</a:t>
            </a:r>
          </a:p>
          <a:p>
            <a:r>
              <a:rPr lang="ru-RU"/>
              <a:t>+7 (48536) 64454, +7 (48536) 64858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rcRect l="3040" t="21799" r="2292" b="19301"/>
          <a:stretch>
            <a:fillRect/>
          </a:stretch>
        </p:blipFill>
        <p:spPr>
          <a:xfrm>
            <a:off x="5041900" y="4343400"/>
            <a:ext cx="6644034" cy="232409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363" y="4624446"/>
            <a:ext cx="3065777" cy="204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53876"/>
      </p:ext>
    </p:extLst>
  </p:cSld>
  <p:clrMapOvr>
    <a:masterClrMapping/>
  </p:clrMapOvr>
  <p:transition/>
  <p:timing/>
</p:sld>
</file>

<file path=ppt/slides/slide2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12534"/>
            <a:ext cx="10515600" cy="1325563"/>
          </a:xfrm>
        </p:spPr>
        <p:txBody>
          <a:bodyPr/>
          <a:lstStyle/>
          <a:p>
            <a:pPr algn="ctr"/>
            <a:r>
              <a:rPr lang="ru-RU" smtClean="0"/>
              <a:t>Транспортные услуги</a:t>
            </a:r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rcRect t="20357" r="1301" b="58611"/>
          <a:stretch>
            <a:fillRect/>
          </a:stretch>
        </p:blipFill>
        <p:spPr>
          <a:xfrm>
            <a:off x="2235200" y="1549381"/>
            <a:ext cx="7950201" cy="9525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rcRect l="6012" t="20592" r="28417" b="33292"/>
          <a:stretch>
            <a:fillRect/>
          </a:stretch>
        </p:blipFill>
        <p:spPr>
          <a:xfrm>
            <a:off x="228600" y="2652176"/>
            <a:ext cx="5144268" cy="203412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rcRect l="24352" t="19230" r="25402" b="13059"/>
          <a:stretch>
            <a:fillRect/>
          </a:stretch>
        </p:blipFill>
        <p:spPr>
          <a:xfrm>
            <a:off x="502034" y="4816139"/>
            <a:ext cx="2298700" cy="174163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rcRect l="24109" t="20158" r="25425" b="13630"/>
          <a:stretch>
            <a:fillRect/>
          </a:stretch>
        </p:blipFill>
        <p:spPr>
          <a:xfrm>
            <a:off x="3175000" y="4798372"/>
            <a:ext cx="2349500" cy="173309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0185" y="3121948"/>
            <a:ext cx="2604015" cy="368238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rcRect l="3499" t="29593" r="29579" b="17893"/>
          <a:stretch>
            <a:fillRect/>
          </a:stretch>
        </p:blipFill>
        <p:spPr>
          <a:xfrm>
            <a:off x="5155685" y="2573854"/>
            <a:ext cx="4254500" cy="187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5375"/>
      </p:ext>
    </p:extLst>
  </p:cSld>
  <p:clrMapOvr>
    <a:masterClrMapping/>
  </p:clrMapOvr>
  <p:transition/>
  <p:timing/>
</p:sld>
</file>

<file path=ppt/slides/slide2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mtClean="0"/>
              <a:t>Страховые услуги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rcRect l="25775" t="13153" r="27308" b="29497"/>
          <a:stretch>
            <a:fillRect/>
          </a:stretch>
        </p:blipFill>
        <p:spPr>
          <a:xfrm>
            <a:off x="463550" y="586582"/>
            <a:ext cx="3213100" cy="220821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rcRect l="25578" t="58062" r="28641" b="12501"/>
          <a:stretch>
            <a:fillRect/>
          </a:stretch>
        </p:blipFill>
        <p:spPr>
          <a:xfrm>
            <a:off x="463550" y="2907678"/>
            <a:ext cx="3157412" cy="114141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rcRect l="24983" t="58311" r="26852" b="28862"/>
          <a:stretch>
            <a:fillRect/>
          </a:stretch>
        </p:blipFill>
        <p:spPr>
          <a:xfrm>
            <a:off x="361950" y="4049090"/>
            <a:ext cx="3157412" cy="47276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257800" y="200105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Группа «АльфаСтрахование» — крупнейшая частная российская страховая группа с универсальным портфелем услуг, включающим как комплексные программы защиты интересов бизнеса, так и широкий спектр страховых продуктов для частных лиц.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9688" y="54756"/>
            <a:ext cx="2992437" cy="19463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rcRect l="5391" t="19956" r="6558" b="13884"/>
          <a:stretch>
            <a:fillRect/>
          </a:stretch>
        </p:blipFill>
        <p:spPr>
          <a:xfrm>
            <a:off x="5130800" y="3478384"/>
            <a:ext cx="6223000" cy="26289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550" y="4605007"/>
            <a:ext cx="1504699" cy="211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2394"/>
      </p:ext>
    </p:extLst>
  </p:cSld>
  <p:clrMapOvr>
    <a:masterClrMapping/>
  </p:clrMapOvr>
  <p:transition/>
  <p:timing/>
</p:sld>
</file>

<file path=ppt/slides/slide2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И</a:t>
            </a:r>
            <a:r>
              <a:rPr lang="ru-RU" smtClean="0"/>
              <a:t>нформация по безопасности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rcRect l="5986" t="24742" r="6685" b="26048"/>
          <a:stretch>
            <a:fillRect/>
          </a:stretch>
        </p:blipFill>
        <p:spPr>
          <a:xfrm>
            <a:off x="609600" y="1816100"/>
            <a:ext cx="7175500" cy="22733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rcRect l="34690" t="35353" r="6057" b="21212"/>
          <a:stretch>
            <a:fillRect/>
          </a:stretch>
        </p:blipFill>
        <p:spPr>
          <a:xfrm>
            <a:off x="469900" y="4214812"/>
            <a:ext cx="3975100" cy="16383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rcRect l="28387" t="28792" r="6627" b="21969"/>
          <a:stretch>
            <a:fillRect/>
          </a:stretch>
        </p:blipFill>
        <p:spPr>
          <a:xfrm>
            <a:off x="7785100" y="1690688"/>
            <a:ext cx="4259490" cy="181451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803900" y="450759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mtClean="0"/>
              <a:t>ГОСТ 32611-2014 «Туристские услуги. Требования по обеспечению безопасности туристов».</a:t>
            </a:r>
          </a:p>
          <a:p>
            <a:r>
              <a:rPr lang="ru-RU" smtClean="0"/>
              <a:t>ГОСТ Р 56643-2015 Туристские услуги. Личная безопасность туриста.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6549988"/>
      </p:ext>
    </p:extLst>
  </p:cSld>
  <p:clrMapOvr>
    <a:masterClrMapping/>
  </p:clrMapOvr>
  <p:transition/>
  <p:timing/>
</p:sld>
</file>

<file path=ppt/slides/slide2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mtClean="0"/>
              <a:t>Стоимость тура 12 780 рублей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smtClean="0"/>
              <a:t>В стоимость тура включено:</a:t>
            </a:r>
          </a:p>
          <a:p>
            <a:r>
              <a:rPr lang="ru-RU" smtClean="0"/>
              <a:t>проживание </a:t>
            </a:r>
            <a:r>
              <a:rPr lang="ru-RU"/>
              <a:t>в гостинице «Алеша Попович Двор»;</a:t>
            </a:r>
          </a:p>
          <a:p>
            <a:r>
              <a:rPr lang="ru-RU" smtClean="0"/>
              <a:t>питание : </a:t>
            </a:r>
            <a:r>
              <a:rPr lang="ru-RU"/>
              <a:t>завтраки, обеды;</a:t>
            </a:r>
          </a:p>
          <a:p>
            <a:r>
              <a:rPr lang="ru-RU"/>
              <a:t>транспортное обслуживание по программе тура;</a:t>
            </a:r>
          </a:p>
          <a:p>
            <a:r>
              <a:rPr lang="ru-RU"/>
              <a:t>экскурсионное обслуживание по программе тура;</a:t>
            </a:r>
          </a:p>
          <a:p>
            <a:r>
              <a:rPr lang="ru-RU"/>
              <a:t>сопровождение гида.</a:t>
            </a:r>
          </a:p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smtClean="0"/>
              <a:t>Дополнительно оплачивается</a:t>
            </a:r>
          </a:p>
          <a:p>
            <a:r>
              <a:rPr lang="ru-RU"/>
              <a:t>проезд до Ярославля и обратно;</a:t>
            </a:r>
          </a:p>
          <a:p>
            <a:r>
              <a:rPr lang="ru-RU"/>
              <a:t>расходы личного характера</a:t>
            </a:r>
          </a:p>
          <a:p>
            <a:r>
              <a:rPr lang="ru-RU"/>
              <a:t>посещение дополнительных музеев и мастер классов;</a:t>
            </a:r>
          </a:p>
          <a:p>
            <a:r>
              <a:rPr lang="ru-RU"/>
              <a:t>питание – ужины.</a:t>
            </a:r>
          </a:p>
        </p:txBody>
      </p:sp>
    </p:spTree>
    <p:extLst>
      <p:ext uri="{BB962C8B-B14F-4D97-AF65-F5344CB8AC3E}">
        <p14:creationId xmlns:p14="http://schemas.microsoft.com/office/powerpoint/2010/main" val="1921636022"/>
      </p:ext>
    </p:extLst>
  </p:cSld>
  <p:clrMapOvr>
    <a:masterClrMapping/>
  </p:clrMapOvr>
  <p:transition/>
  <p:timing/>
</p:sld>
</file>

<file path=ppt/slides/slide2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mtClean="0"/>
              <a:t>Контакты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smtClean="0"/>
              <a:t>Менеджер ФИО</a:t>
            </a:r>
          </a:p>
          <a:p>
            <a:r>
              <a:rPr lang="ru-RU" smtClean="0"/>
              <a:t>Телефон</a:t>
            </a:r>
          </a:p>
          <a:p>
            <a:r>
              <a:rPr lang="ru-RU" smtClean="0"/>
              <a:t>Эл. адрес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smtClean="0"/>
              <a:t>Менеджер ФИО</a:t>
            </a:r>
          </a:p>
          <a:p>
            <a:r>
              <a:rPr lang="ru-RU" smtClean="0"/>
              <a:t>Телефон</a:t>
            </a:r>
          </a:p>
          <a:p>
            <a:r>
              <a:rPr lang="ru-RU" smtClean="0"/>
              <a:t>Эл. адрес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3052898"/>
      </p:ext>
    </p:extLst>
  </p:cSld>
  <p:clrMapOvr>
    <a:masterClrMapping/>
  </p:clrMapOvr>
  <p:transition/>
  <p:timing/>
</p:sld>
</file>

<file path=ppt/slides/slide2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mtClean="0"/>
              <a:t>Открытые источники информации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hlinkClick r:id="rId2"/>
              </a:rPr>
              <a:t>https://tourism.gov.ru/regions/?freg=223</a:t>
            </a:r>
            <a:endParaRPr lang="ru-RU" smtClean="0"/>
          </a:p>
          <a:p>
            <a:r>
              <a:rPr lang="en-US" smtClean="0">
                <a:hlinkClick r:id="rId3"/>
              </a:rPr>
              <a:t>https://visityaroslavia.ru/routes/yaroslaviya-strana-gorodov/</a:t>
            </a:r>
            <a:endParaRPr lang="ru-RU" smtClean="0"/>
          </a:p>
          <a:p>
            <a:r>
              <a:rPr lang="en-US" smtClean="0">
                <a:hlinkClick r:id="rId4"/>
              </a:rPr>
              <a:t>https://russia.travel/places/10534/</a:t>
            </a:r>
            <a:endParaRPr lang="ru-RU" smtClean="0"/>
          </a:p>
          <a:p>
            <a:r>
              <a:rPr lang="en-US" smtClean="0">
                <a:hlinkClick r:id="rId5"/>
              </a:rPr>
              <a:t>https://www.alfastrah.ru/company/</a:t>
            </a:r>
            <a:endParaRPr lang="ru-RU" smtClean="0"/>
          </a:p>
          <a:p>
            <a:pPr marL="0" indent="0"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01378"/>
      </p:ext>
    </p:extLst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mtClean="0"/>
              <a:t>Информация о регионе</a:t>
            </a:r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462018" y="1275859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/>
              <a:t>Ярославская область </a:t>
            </a:r>
            <a:r>
              <a:rPr lang="ru-RU"/>
              <a:t>— богатый историческими объектами регион Центральной части </a:t>
            </a:r>
            <a:r>
              <a:rPr lang="ru-RU" smtClean="0"/>
              <a:t>России (ЦФО).</a:t>
            </a:r>
          </a:p>
          <a:p>
            <a:r>
              <a:rPr lang="ru-RU" b="1"/>
              <a:t>Административный центр</a:t>
            </a:r>
            <a:r>
              <a:rPr lang="ru-RU"/>
              <a:t>: город Ярославль, основанный в 1010 году.</a:t>
            </a:r>
            <a:r>
              <a:rPr lang="ru-RU" smtClean="0"/>
              <a:t> </a:t>
            </a:r>
          </a:p>
          <a:p>
            <a:r>
              <a:rPr lang="ru-RU" b="1"/>
              <a:t>Географическое положение</a:t>
            </a:r>
            <a:br>
              <a:rPr lang="ru-RU"/>
            </a:br>
            <a:r>
              <a:rPr lang="ru-RU" smtClean="0"/>
              <a:t>Ярославская </a:t>
            </a:r>
            <a:r>
              <a:rPr lang="ru-RU"/>
              <a:t>область имеет границы с Владимирской, Вологодской, Ивановской, Костромской, Московской, Тверской областями. </a:t>
            </a:r>
            <a:r>
              <a:rPr lang="ru-RU" smtClean="0"/>
              <a:t>Расстояние </a:t>
            </a:r>
            <a:r>
              <a:rPr lang="ru-RU"/>
              <a:t>от Ярославля до Москвы составляет 282 км. </a:t>
            </a:r>
            <a:endParaRPr lang="ru-RU" smtClean="0"/>
          </a:p>
          <a:p>
            <a:r>
              <a:rPr lang="ru-RU" b="1" smtClean="0"/>
              <a:t>Рельеф: </a:t>
            </a:r>
            <a:r>
              <a:rPr lang="ru-RU" smtClean="0"/>
              <a:t>Ярославская </a:t>
            </a:r>
            <a:r>
              <a:rPr lang="ru-RU"/>
              <a:t>область расположена на севере европейской части России, в центре Восточно-Европейской равнины. </a:t>
            </a:r>
            <a:endParaRPr lang="ru-RU" smtClean="0"/>
          </a:p>
          <a:p>
            <a:r>
              <a:rPr lang="ru-RU" b="1" smtClean="0"/>
              <a:t>Климатические особенности: </a:t>
            </a:r>
            <a:r>
              <a:rPr lang="ru-RU" smtClean="0"/>
              <a:t>Климат </a:t>
            </a:r>
            <a:r>
              <a:rPr lang="ru-RU"/>
              <a:t>умеренно-континентальный, со снежными зимами и коротким жарким летом. Средняя температура января −7С, средняя температура июля +18С. </a:t>
            </a:r>
            <a:endParaRPr lang="ru-RU" smtClean="0"/>
          </a:p>
          <a:p>
            <a:r>
              <a:rPr lang="ru-RU" b="1" smtClean="0"/>
              <a:t>Водные ресурсы:</a:t>
            </a:r>
            <a:r>
              <a:rPr lang="ru-RU" smtClean="0"/>
              <a:t> По </a:t>
            </a:r>
            <a:r>
              <a:rPr lang="ru-RU"/>
              <a:t>территории области протекает одна из крупнейших рек России - Волга</a:t>
            </a:r>
            <a:r>
              <a:rPr lang="ru-RU" smtClean="0"/>
              <a:t>.</a:t>
            </a:r>
          </a:p>
          <a:p>
            <a:r>
              <a:rPr lang="ru-RU" b="1" smtClean="0"/>
              <a:t>Часовой пояс: </a:t>
            </a:r>
            <a:r>
              <a:rPr lang="ru-RU" smtClean="0"/>
              <a:t>Московское время (0)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49" y="1913760"/>
            <a:ext cx="3640419" cy="43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17669"/>
      </p:ext>
    </p:extLst>
  </p:cSld>
  <p:clrMapOvr>
    <a:masterClrMapping/>
  </p:clrMapOvr>
  <p:transition/>
  <p:timing/>
</p:sld>
</file>

<file path=ppt/slides/slide3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mtClean="0"/>
              <a:t>Спасибо за внимание!</a:t>
            </a:r>
            <a:endParaRPr 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1377785"/>
      </p:ext>
    </p:extLst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mtClean="0"/>
              <a:t>Туристские ресурсы Ярославской области</a:t>
            </a:r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11200" y="1598136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/>
              <a:t>Ярославская область </a:t>
            </a:r>
            <a:r>
              <a:rPr lang="ru-RU"/>
              <a:t>богата своей тысячелетней историей, здесь находится более пяти тысяч объектов культурного наследия, около трехсот уникальных музеев, великолепные природные артефакты.</a:t>
            </a:r>
          </a:p>
          <a:p>
            <a:r>
              <a:rPr lang="ru-RU"/>
              <a:t>На Ярославской земле набирает силу великая русская река </a:t>
            </a:r>
            <a:r>
              <a:rPr lang="ru-RU" b="1"/>
              <a:t>Волга</a:t>
            </a:r>
            <a:r>
              <a:rPr lang="ru-RU"/>
              <a:t> и раскинулось бескрайнее рукотворное море - Рыбинское водохранилище.</a:t>
            </a:r>
          </a:p>
          <a:p>
            <a:r>
              <a:rPr lang="ru-RU" smtClean="0"/>
              <a:t>В </a:t>
            </a:r>
            <a:r>
              <a:rPr lang="ru-RU"/>
              <a:t>области расположены древнерусские города, в которых великие князья Ярослав Мудрый и Александр Невский строили русское </a:t>
            </a:r>
            <a:r>
              <a:rPr lang="ru-RU" smtClean="0"/>
              <a:t>государство.</a:t>
            </a:r>
          </a:p>
          <a:p>
            <a:r>
              <a:rPr lang="ru-RU" b="1"/>
              <a:t>На территории </a:t>
            </a:r>
            <a:r>
              <a:rPr lang="ru-RU" b="1" smtClean="0"/>
              <a:t>области</a:t>
            </a:r>
            <a:r>
              <a:rPr lang="ru-RU" smtClean="0"/>
              <a:t> </a:t>
            </a:r>
            <a:r>
              <a:rPr lang="ru-RU"/>
              <a:t>расположены четыре из восьми городов старейшего туристского маршрута </a:t>
            </a:r>
            <a:r>
              <a:rPr lang="ru-RU" smtClean="0"/>
              <a:t>«Золотое </a:t>
            </a:r>
            <a:r>
              <a:rPr lang="ru-RU"/>
              <a:t>кольцо </a:t>
            </a:r>
            <a:r>
              <a:rPr lang="ru-RU" smtClean="0"/>
              <a:t>России»: </a:t>
            </a:r>
            <a:r>
              <a:rPr lang="ru-RU"/>
              <a:t>Ярославль, Ростов Великий, Углич и Переславль-Залесский</a:t>
            </a:r>
            <a:r>
              <a:rPr lang="ru-RU" smtClean="0"/>
              <a:t>.</a:t>
            </a:r>
          </a:p>
          <a:p>
            <a:r>
              <a:rPr lang="ru-RU" b="1"/>
              <a:t>Самые популярные виды туризма</a:t>
            </a:r>
            <a:r>
              <a:rPr lang="ru-RU"/>
              <a:t> в Ярославской области - культурно-событийный (28% общего турпотока), конгрессный и бизнес-туризм (27%), а также водный туризм (31%). </a:t>
            </a:r>
            <a:endParaRPr lang="ru-RU" smtClean="0"/>
          </a:p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406" y="1586052"/>
            <a:ext cx="2160587" cy="143680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199" y="3034944"/>
            <a:ext cx="2076449" cy="138545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700" y="3990985"/>
            <a:ext cx="2155031" cy="143191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5224328"/>
            <a:ext cx="2151062" cy="143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98988"/>
      </p:ext>
    </p:extLst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Транспортная  доступность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94" y="1573667"/>
            <a:ext cx="11217612" cy="269466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899" y="4546513"/>
            <a:ext cx="2486439" cy="139391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059" y="4546513"/>
            <a:ext cx="2638839" cy="137571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7494" y="4546513"/>
            <a:ext cx="2087767" cy="156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65041"/>
      </p:ext>
    </p:extLst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156746"/>
            <a:ext cx="10515600" cy="1325563"/>
          </a:xfrm>
        </p:spPr>
        <p:txBody>
          <a:bodyPr/>
          <a:lstStyle/>
          <a:p>
            <a:pPr algn="ctr"/>
            <a:r>
              <a:rPr lang="ru-RU" smtClean="0"/>
              <a:t>Идея и концепция </a:t>
            </a:r>
            <a:r>
              <a:rPr lang="ru-RU"/>
              <a:t>маршрута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45" y="1195175"/>
            <a:ext cx="9778832" cy="49991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28" y="1851259"/>
            <a:ext cx="2145978" cy="15748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Прямоугольник 4"/>
          <p:cNvSpPr/>
          <p:nvPr/>
        </p:nvSpPr>
        <p:spPr>
          <a:xfrm>
            <a:off x="-19374" y="3507801"/>
            <a:ext cx="2921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i="1" smtClean="0"/>
              <a:t>Ярославль </a:t>
            </a:r>
            <a:r>
              <a:rPr lang="ru-RU" sz="1600" i="1"/>
              <a:t>называют столицей Золотого </a:t>
            </a:r>
            <a:r>
              <a:rPr lang="ru-RU" sz="1600" i="1" smtClean="0"/>
              <a:t>кольца. Исторический </a:t>
            </a:r>
            <a:r>
              <a:rPr lang="ru-RU" sz="1600" i="1"/>
              <a:t>центр Ярославля входит в список объектов Всемирного наследия ЮНЕСКО.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550" y="1767613"/>
            <a:ext cx="2171700" cy="1447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Прямоугольник 7"/>
          <p:cNvSpPr/>
          <p:nvPr/>
        </p:nvSpPr>
        <p:spPr>
          <a:xfrm>
            <a:off x="9517462" y="3482600"/>
            <a:ext cx="2755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i="1"/>
              <a:t>Путешествие в Ростов похоже на перемещение в машине времени на несколько веков назад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190" y="4102845"/>
            <a:ext cx="1974430" cy="13157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Прямоугольник 9"/>
          <p:cNvSpPr/>
          <p:nvPr/>
        </p:nvSpPr>
        <p:spPr>
          <a:xfrm>
            <a:off x="7157776" y="5391911"/>
            <a:ext cx="2463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i="1"/>
              <a:t>В Переславле родился полководец Александр Невский.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6074" y="3904386"/>
            <a:ext cx="2100834" cy="13513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Прямоугольник 11"/>
          <p:cNvSpPr/>
          <p:nvPr/>
        </p:nvSpPr>
        <p:spPr>
          <a:xfrm>
            <a:off x="2654021" y="5281554"/>
            <a:ext cx="26849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i="1"/>
              <a:t>Откройте для себя две половинки удивительного города </a:t>
            </a:r>
            <a:r>
              <a:rPr lang="ru-RU" sz="1600" i="1" smtClean="0"/>
              <a:t>Тутаева: </a:t>
            </a:r>
            <a:r>
              <a:rPr lang="ru-RU" sz="1600" i="1"/>
              <a:t>правый – Борисоглебский берег и левый – Романовский.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3791" y="1617507"/>
            <a:ext cx="2166211" cy="12708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Прямоугольник 13"/>
          <p:cNvSpPr/>
          <p:nvPr/>
        </p:nvSpPr>
        <p:spPr>
          <a:xfrm>
            <a:off x="4182566" y="2812846"/>
            <a:ext cx="40539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i="1"/>
              <a:t>Ремесленное поселение, рыбная слобода, столица хлебной торговли и колыбель купечества, крупный промышленный город, наукоград – все это о Рыбинске.</a:t>
            </a:r>
          </a:p>
        </p:txBody>
      </p:sp>
    </p:spTree>
    <p:extLst>
      <p:ext uri="{BB962C8B-B14F-4D97-AF65-F5344CB8AC3E}">
        <p14:creationId xmlns:p14="http://schemas.microsoft.com/office/powerpoint/2010/main" val="1089991926"/>
      </p:ext>
    </p:extLst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mtClean="0"/>
              <a:t>Уникальность маршрута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ru-RU" smtClean="0"/>
              <a:t>Возможность посетить </a:t>
            </a:r>
            <a:r>
              <a:rPr lang="ru-RU"/>
              <a:t>Ярославль, Тутаев, Рыбинск, Ростов и </a:t>
            </a:r>
            <a:r>
              <a:rPr lang="ru-RU" smtClean="0"/>
              <a:t>Переславль-Залесский</a:t>
            </a:r>
            <a:r>
              <a:rPr lang="ru-RU"/>
              <a:t>, проникнуться их атмосферой</a:t>
            </a:r>
            <a:r>
              <a:rPr lang="ru-RU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mtClean="0"/>
              <a:t>Маршрут учитывает </a:t>
            </a:r>
            <a:r>
              <a:rPr lang="ru-RU"/>
              <a:t>как знаковые туристические и культурные точки, так и </a:t>
            </a:r>
            <a:r>
              <a:rPr lang="ru-RU" smtClean="0"/>
              <a:t>современные </a:t>
            </a:r>
            <a:r>
              <a:rPr lang="ru-RU"/>
              <a:t>локации и </a:t>
            </a:r>
            <a:r>
              <a:rPr lang="ru-RU" smtClean="0"/>
              <a:t>продукты.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mtClean="0"/>
              <a:t>Насыщенная программа, интерактивы, мастер-классы и  дегустации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mtClean="0"/>
              <a:t>Доступная цена для потребителя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mtClean="0"/>
              <a:t>Путешествие в любое время года</a:t>
            </a:r>
          </a:p>
          <a:p>
            <a:pPr marL="0" indent="0"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69289"/>
      </p:ext>
    </p:extLst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mtClean="0"/>
              <a:t>Целевая аудитория В2С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b="1"/>
              <a:t>Предполагаемая целевая аудитория</a:t>
            </a:r>
            <a:r>
              <a:rPr lang="ru-RU"/>
              <a:t>: </a:t>
            </a:r>
            <a:r>
              <a:rPr lang="ru-RU" smtClean="0"/>
              <a:t>заинтересована </a:t>
            </a:r>
            <a:r>
              <a:rPr lang="ru-RU"/>
              <a:t>в познавательном и гастрономическом </a:t>
            </a:r>
            <a:r>
              <a:rPr lang="ru-RU" smtClean="0"/>
              <a:t>туризме</a:t>
            </a:r>
            <a:r>
              <a:rPr lang="ru-RU"/>
              <a:t>, </a:t>
            </a:r>
            <a:r>
              <a:rPr lang="ru-RU" smtClean="0"/>
              <a:t>отдыхающие </a:t>
            </a:r>
            <a:r>
              <a:rPr lang="ru-RU"/>
              <a:t>в одиночку и пары в возрасте от 30 до 55 </a:t>
            </a:r>
            <a:r>
              <a:rPr lang="ru-RU" smtClean="0"/>
              <a:t>лет, семьи </a:t>
            </a:r>
            <a:r>
              <a:rPr lang="ru-RU"/>
              <a:t>с детьми от 10 лет, </a:t>
            </a:r>
            <a:r>
              <a:rPr lang="ru-RU" smtClean="0"/>
              <a:t>предпочитающие путешествовать в среднем ценовом сегменте, организованные </a:t>
            </a:r>
            <a:r>
              <a:rPr lang="ru-RU"/>
              <a:t>школьные </a:t>
            </a:r>
            <a:r>
              <a:rPr lang="ru-RU" smtClean="0"/>
              <a:t>группы</a:t>
            </a:r>
            <a:r>
              <a:rPr lang="ru-RU"/>
              <a:t>.</a:t>
            </a:r>
            <a:r>
              <a:rPr lang="ru-RU" smtClean="0"/>
              <a:t> </a:t>
            </a:r>
          </a:p>
          <a:p>
            <a:pPr marL="0" indent="0" algn="just">
              <a:buNone/>
            </a:pPr>
            <a:r>
              <a:rPr lang="ru-RU" b="1" smtClean="0"/>
              <a:t>Ядро целевой аудитории: </a:t>
            </a:r>
            <a:r>
              <a:rPr lang="ru-RU" smtClean="0"/>
              <a:t>взрослые </a:t>
            </a:r>
            <a:r>
              <a:rPr lang="ru-RU"/>
              <a:t>туристы от 30 до 55 </a:t>
            </a:r>
            <a:r>
              <a:rPr lang="ru-RU" smtClean="0"/>
              <a:t>лет, семьи с детьми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809975"/>
      </p:ext>
    </p:extLst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mtClean="0"/>
              <a:t>Характеристика маршрута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Тип </a:t>
            </a:r>
            <a:r>
              <a:rPr lang="ru-RU" smtClean="0"/>
              <a:t>тура</a:t>
            </a:r>
            <a:r>
              <a:rPr lang="ru-RU"/>
              <a:t>:</a:t>
            </a:r>
            <a:r>
              <a:rPr lang="ru-RU" smtClean="0"/>
              <a:t>  экскурсионный; </a:t>
            </a:r>
          </a:p>
          <a:p>
            <a:r>
              <a:rPr lang="ru-RU" smtClean="0"/>
              <a:t>Маршрут:  комбинированный; региональный</a:t>
            </a:r>
            <a:endParaRPr lang="ru-RU"/>
          </a:p>
          <a:p>
            <a:r>
              <a:rPr lang="ru-RU" smtClean="0"/>
              <a:t>Продолжительность тура: 3 дня/ 2 ночи</a:t>
            </a:r>
          </a:p>
          <a:p>
            <a:r>
              <a:rPr lang="ru-RU" smtClean="0"/>
              <a:t>Сезон: круглогодично</a:t>
            </a:r>
          </a:p>
          <a:p>
            <a:r>
              <a:rPr lang="ru-RU" smtClean="0"/>
              <a:t>Регулярность ( кол-во заездов) 1 раз в месяц</a:t>
            </a:r>
          </a:p>
          <a:p>
            <a:r>
              <a:rPr lang="ru-RU" smtClean="0"/>
              <a:t>Численность туристов на маршруте: группа 18 человек</a:t>
            </a:r>
          </a:p>
          <a:p>
            <a:pPr marL="0" indent="0">
              <a:buNone/>
            </a:pPr>
            <a:endParaRPr lang="ru-RU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5819901"/>
      </p:ext>
    </p:extLst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theme1.xml><?xml version="1.0" encoding="utf-8"?>
<a:theme xmlns:r="http://schemas.openxmlformats.org/officeDocument/2006/relationships"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Широкоэкранный</PresentationFormat>
  <Paragraphs>158</Paragraphs>
  <Slides>30</Slides>
  <Notes>0</Notes>
  <TotalTime>84</TotalTime>
  <HiddenSlides>0</HiddenSlides>
  <MMClips>0</MMClips>
  <ScaleCrop>0</ScaleCrop>
  <HeadingPairs>
    <vt:vector baseType="variant" size="6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baseType="lpstr" size="35">
      <vt:lpstr>Arial</vt:lpstr>
      <vt:lpstr>Calibri Light</vt:lpstr>
      <vt:lpstr>Calibri</vt:lpstr>
      <vt:lpstr>Wingdings</vt:lpstr>
      <vt:lpstr>Тема Office</vt:lpstr>
      <vt:lpstr>Модуль В. Формирование и обоснование нового туристского маршрута</vt:lpstr>
      <vt:lpstr>«ЯРОСЛАВИЯ - СТРАНА ГОРОДОВ»3 дня/2ночи</vt:lpstr>
      <vt:lpstr>Информация о регионе</vt:lpstr>
      <vt:lpstr>Туристские ресурсы Ярославской области</vt:lpstr>
      <vt:lpstr>Транспортная  доступность</vt:lpstr>
      <vt:lpstr>Идея и концепция маршрута</vt:lpstr>
      <vt:lpstr>Уникальность маршрута</vt:lpstr>
      <vt:lpstr>Целевая аудитория В2С</vt:lpstr>
      <vt:lpstr>Характеристика маршрута</vt:lpstr>
      <vt:lpstr>Схема маршрута</vt:lpstr>
      <vt:lpstr>День 1 Ярославль – город Князь</vt:lpstr>
      <vt:lpstr>Гостиница «Алеша Попович Двор» </vt:lpstr>
      <vt:lpstr>Категория и тип размещения</vt:lpstr>
      <vt:lpstr>Обзорная экскурсия по Ярославлю</vt:lpstr>
      <vt:lpstr>Ресторан-музей Собрание</vt:lpstr>
      <vt:lpstr>Первый театр в России им. Ф Волкова</vt:lpstr>
      <vt:lpstr>День 2 Берег левый, берег правый</vt:lpstr>
      <vt:lpstr>PowerPoint Presentation</vt:lpstr>
      <vt:lpstr>Гастробар ЗАВОД</vt:lpstr>
      <vt:lpstr>День 3 Переславль Залесский и Ростов Великий</vt:lpstr>
      <vt:lpstr>PowerPoint Presentation</vt:lpstr>
      <vt:lpstr>PowerPoint Presentation</vt:lpstr>
      <vt:lpstr>Ресторан-музей русской кухни «Собрание»</vt:lpstr>
      <vt:lpstr>Транспортные услуги</vt:lpstr>
      <vt:lpstr>Страховые услуги</vt:lpstr>
      <vt:lpstr>Информация по безопасности</vt:lpstr>
      <vt:lpstr>Стоимость тура 12 780 рублей</vt:lpstr>
      <vt:lpstr>Контакты</vt:lpstr>
      <vt:lpstr>Открытые источники информации</vt:lpstr>
      <vt:lpstr>Спасибо за внимание!</vt:lpstr>
    </vt:vector>
  </TitlesOfParts>
  <LinksUpToDate>0</LinksUpToDate>
  <SharedDoc>0</SharedDoc>
  <HyperlinksChanged>0</HyperlinksChanged>
  <Application>Aspose.Slides for .NET</Application>
  <AppVersion>19.1200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Модуль С. Формирование и обоснование нового туристского маршрута</dc:title>
  <dc:creator>SergEmelin</dc:creator>
  <cp:lastModifiedBy>SergEmelin</cp:lastModifiedBy>
  <cp:revision>10</cp:revision>
  <dcterms:created xsi:type="dcterms:W3CDTF">2021-10-22T12:13:28Z</dcterms:created>
  <dcterms:modified xsi:type="dcterms:W3CDTF">2025-02-18T20:58:17Z</dcterms:modified>
</cp:coreProperties>
</file>